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61263" cy="10693400"/>
  <p:notesSz cx="6761163" cy="9942513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6FC"/>
    <a:srgbClr val="6DEAF7"/>
    <a:srgbClr val="E8FCFE"/>
    <a:srgbClr val="F7D43F"/>
    <a:srgbClr val="D1FACE"/>
    <a:srgbClr val="0DCFE3"/>
    <a:srgbClr val="095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>
        <p:scale>
          <a:sx n="40" d="100"/>
          <a:sy n="40" d="100"/>
        </p:scale>
        <p:origin x="-1272" y="-7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8B05A-0C61-457F-B74B-12C7ED674A0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62163" y="746125"/>
            <a:ext cx="26368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F61CB-D506-4246-92B6-CBD7DC840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2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61CB-D506-4246-92B6-CBD7DC840D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29531"/>
            <a:ext cx="7561263" cy="466386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561263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135640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95127"/>
            <a:ext cx="7561263" cy="796064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695" y="7878231"/>
            <a:ext cx="4661299" cy="13754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069" y="4884056"/>
            <a:ext cx="5933368" cy="2796012"/>
          </a:xfrm>
          <a:effectLst/>
        </p:spPr>
        <p:txBody>
          <a:bodyPr>
            <a:noAutofit/>
          </a:bodyPr>
          <a:lstStyle>
            <a:lvl1pPr marL="696983" indent="-497845" algn="l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5263" y="1140628"/>
            <a:ext cx="5292884" cy="54179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054" y="587088"/>
            <a:ext cx="1701284" cy="816792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8745" y="1140632"/>
            <a:ext cx="3993384" cy="7632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5158" y="1140630"/>
            <a:ext cx="5292884" cy="5417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29531"/>
            <a:ext cx="7561263" cy="466386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61263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35640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95127"/>
            <a:ext cx="7561263" cy="796064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70" y="3387722"/>
            <a:ext cx="4933895" cy="3778625"/>
          </a:xfrm>
          <a:effectLst/>
        </p:spPr>
        <p:txBody>
          <a:bodyPr anchor="b"/>
          <a:lstStyle>
            <a:lvl1pPr algn="r">
              <a:defRPr sz="5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376" y="7184306"/>
            <a:ext cx="4937060" cy="1302699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45157" y="1140628"/>
            <a:ext cx="2767422" cy="5417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2" y="1140630"/>
            <a:ext cx="2767422" cy="5417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158" y="1140630"/>
            <a:ext cx="2767422" cy="99755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277" y="2183473"/>
            <a:ext cx="2767422" cy="4277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2900" y="1140630"/>
            <a:ext cx="2767422" cy="99755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marL="0" lvl="0" indent="0" algn="ctr" defTabSz="995690" rtl="0" eaLnBrk="1" latinLnBrk="0" hangingPunct="1">
              <a:spcBef>
                <a:spcPct val="20000"/>
              </a:spcBef>
              <a:spcAft>
                <a:spcPts val="32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2181454"/>
            <a:ext cx="2767422" cy="4277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56" y="3445654"/>
            <a:ext cx="3006715" cy="1962318"/>
          </a:xfrm>
          <a:effectLst/>
        </p:spPr>
        <p:txBody>
          <a:bodyPr anchor="b">
            <a:noAutofit/>
          </a:bodyPr>
          <a:lstStyle>
            <a:lvl1pPr marL="248923" indent="-248923" algn="l">
              <a:defRPr sz="3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423" y="1140631"/>
            <a:ext cx="3321767" cy="763215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561" y="5453982"/>
            <a:ext cx="2802116" cy="3336063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9531"/>
            <a:ext cx="7561263" cy="466386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561263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135640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95127"/>
            <a:ext cx="7561263" cy="796064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0566" y="1782234"/>
            <a:ext cx="3402568" cy="487706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934" y="1575612"/>
            <a:ext cx="3054700" cy="3372710"/>
          </a:xfrm>
        </p:spPr>
        <p:txBody>
          <a:bodyPr anchor="b"/>
          <a:lstStyle>
            <a:lvl1pPr marL="199138" indent="-199138">
              <a:buFont typeface="Georgia" pitchFamily="18" charset="0"/>
              <a:buChar char="*"/>
              <a:defRPr sz="17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85" y="6961190"/>
            <a:ext cx="5278611" cy="1782233"/>
          </a:xfrm>
        </p:spPr>
        <p:txBody>
          <a:bodyPr anchor="b">
            <a:noAutofit/>
          </a:bodyPr>
          <a:lstStyle>
            <a:lvl1pPr algn="l"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960643"/>
            <a:ext cx="7561263" cy="273275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61263" cy="79606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75762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95127"/>
            <a:ext cx="7561263" cy="796064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2891" y="6817343"/>
            <a:ext cx="5385259" cy="1782233"/>
          </a:xfrm>
          <a:prstGeom prst="rect">
            <a:avLst/>
          </a:prstGeom>
          <a:effectLst/>
        </p:spPr>
        <p:txBody>
          <a:bodyPr vert="horz" lIns="99569" tIns="49785" rIns="99569" bIns="49785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158" y="1141783"/>
            <a:ext cx="5292884" cy="5417989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3853" y="9624063"/>
            <a:ext cx="2079347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66" y="9624063"/>
            <a:ext cx="2772464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50526" y="9624063"/>
            <a:ext cx="1512253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48492" indent="-348492" algn="r" defTabSz="99569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8923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7414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121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4828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13449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2156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40734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89225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17803" indent="-199138" algn="l" defTabSz="995690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url=http://ur-problem.net/analiz-predvaritelnyj-dogovor-kupli-prodazhi-kvartiry-v-nepostroennom-dome/&amp;rct=j&amp;frm=1&amp;q=&amp;esrc=s&amp;sa=U&amp;ei=S0FaVJi2ApHaat3pgfgP&amp;ved=0CDUQ9QEwEDgU&amp;usg=AFQjCNHFYpEycwjdkaLdVnP1VkuMVvksI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hyperlink" Target="http://www.google.ru/url?url=http://ur-problem.net/analiz-predvaritelnyj-dogovor-kupli-prodazhi-kvartiry-v-nepostroennom-dome/&amp;rct=j&amp;frm=1&amp;q=&amp;esrc=s&amp;sa=U&amp;ei=S0FaVJi2ApHaat3pgfgP&amp;ved=0CDUQ9QEwEDgU&amp;usg=AFQjCNHFYpEycwjdkaLdVnP1VkuMVvksI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hyperlink" Target="http://gazetahimik.ru/wp-content/uploads/2019/03/kvest6.jpg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hyperlink" Target="http://gazetahimik.ru/wp-content/uploads/2019/03/kvest7.jp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hyperlink" Target="http://gazetahimik.ru/wp-content/uploads/2019/03/kvest9.jpg" TargetMode="External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azetahimik.ru/wp-content/uploads/2019/03/kvest1.jpg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12" Type="http://schemas.openxmlformats.org/officeDocument/2006/relationships/hyperlink" Target="http://gazetahimik.ru/wp-content/uploads/2019/03/kvest12.jpg" TargetMode="External"/><Relationship Id="rId2" Type="http://schemas.openxmlformats.org/officeDocument/2006/relationships/hyperlink" Target="http://gazetahimik.ru/wp-content/uploads/2019/03/kvest1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azetahimik.ru/wp-content/uploads/2019/03/kvest11.jpg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2.png"/><Relationship Id="rId10" Type="http://schemas.openxmlformats.org/officeDocument/2006/relationships/hyperlink" Target="http://gazetahimik.ru/wp-content/uploads/2019/03/kvest2.jp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828" y="378352"/>
            <a:ext cx="5636843" cy="926301"/>
          </a:xfrm>
        </p:spPr>
        <p:txBody>
          <a:bodyPr/>
          <a:lstStyle/>
          <a:p>
            <a:pPr marL="199138" indent="0">
              <a:buNone/>
            </a:pPr>
            <a:r>
              <a:rPr lang="ru-RU" sz="3000" dirty="0">
                <a:effectLst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Лицей-Университет-Предприятие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121" y="5025547"/>
            <a:ext cx="3695121" cy="137545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 smtClean="0">
                <a:solidFill>
                  <a:srgbClr val="095289"/>
                </a:solidFill>
              </a:rPr>
              <a:t>Новомосковский</a:t>
            </a:r>
            <a:r>
              <a:rPr lang="ru-RU" sz="2000" dirty="0" smtClean="0">
                <a:solidFill>
                  <a:srgbClr val="095289"/>
                </a:solidFill>
              </a:rPr>
              <a:t> институт РХТУ им. Д.И. Менделеева</a:t>
            </a:r>
            <a:endParaRPr lang="ru-RU" sz="2000" dirty="0">
              <a:solidFill>
                <a:srgbClr val="09528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8" y="5345775"/>
            <a:ext cx="465752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" y="5345772"/>
            <a:ext cx="313937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12" name="Picture 12" descr="R:\fotolic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819" y="2230955"/>
            <a:ext cx="3171763" cy="25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73581" y="2483583"/>
            <a:ext cx="3863517" cy="133164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dirty="0">
                <a:solidFill>
                  <a:srgbClr val="095289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solidFill>
                  <a:srgbClr val="095289"/>
                </a:solidFill>
              </a:rPr>
              <a:t>«Лицей» г. Щекино</a:t>
            </a:r>
          </a:p>
        </p:txBody>
      </p:sp>
      <p:pic>
        <p:nvPicPr>
          <p:cNvPr id="14" name="Рисунок 13" descr="C:\Users\СЦ_Цифра\Desktop\13.08.2019\ФРОЛОВА\Материалы для конференции (1)\НОВОМОСКОВСК\P_20181123_1347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41" y="4479867"/>
            <a:ext cx="3535857" cy="246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Ц_Цифра\Desktop\1 Фото на стенд\photo_0016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8" y="7283517"/>
            <a:ext cx="4036987" cy="265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www.xn--80a3au.xn--p1ai/ext_images/Image/shekin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0" y="7115097"/>
            <a:ext cx="4017066" cy="5894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2135" y="7847030"/>
            <a:ext cx="2928958" cy="137545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95289"/>
                </a:solidFill>
              </a:rPr>
              <a:t>ООО </a:t>
            </a:r>
            <a:r>
              <a:rPr lang="ru-RU" sz="1800" dirty="0" smtClean="0">
                <a:solidFill>
                  <a:srgbClr val="095289"/>
                </a:solidFill>
              </a:rPr>
              <a:t>ОБЪЕДИНЕННАЯ ХИМИЧЕСКАЯ КОМПАНИЯ «ЩЕКИНОАЗОТ»</a:t>
            </a:r>
            <a:endParaRPr lang="ru-RU" sz="1800" dirty="0">
              <a:solidFill>
                <a:srgbClr val="095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398" y="462558"/>
            <a:ext cx="5985456" cy="842093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effectLst/>
              </a:rPr>
              <a:t>Послание </a:t>
            </a:r>
            <a:r>
              <a:rPr lang="ru-RU" sz="2200" dirty="0">
                <a:solidFill>
                  <a:srgbClr val="C00000"/>
                </a:solidFill>
                <a:effectLst/>
              </a:rPr>
              <a:t>лицеистам от президента компании «Щекиноазот» Б. А. Сокола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577924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СЦ_Цифра\Desktop\IMG_20190815_1334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t="3546" r="6543" b="11375"/>
          <a:stretch/>
        </p:blipFill>
        <p:spPr bwMode="auto">
          <a:xfrm>
            <a:off x="1596711" y="2112812"/>
            <a:ext cx="5686662" cy="8308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СЦ_Цифра\Desktop\1 Фото на стенд\sokol-boris-aleksandrovi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" y="2489180"/>
            <a:ext cx="2374797" cy="243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0169" y="5060948"/>
            <a:ext cx="2374797" cy="793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1500" dirty="0" smtClean="0">
                <a:solidFill>
                  <a:srgbClr val="095289"/>
                </a:solidFill>
              </a:rPr>
              <a:t>Президент компании                     </a:t>
            </a:r>
            <a:r>
              <a:rPr lang="ru-RU" sz="1500" dirty="0">
                <a:solidFill>
                  <a:srgbClr val="095289"/>
                </a:solidFill>
              </a:rPr>
              <a:t>«Щекиноазот</a:t>
            </a:r>
            <a:r>
              <a:rPr lang="ru-RU" sz="1500" dirty="0" smtClean="0">
                <a:solidFill>
                  <a:srgbClr val="095289"/>
                </a:solidFill>
              </a:rPr>
              <a:t>»                   </a:t>
            </a:r>
            <a:r>
              <a:rPr lang="ru-RU" sz="1500" dirty="0">
                <a:solidFill>
                  <a:srgbClr val="095289"/>
                </a:solidFill>
              </a:rPr>
              <a:t>Б. А. </a:t>
            </a:r>
            <a:r>
              <a:rPr lang="ru-RU" sz="1500" dirty="0" smtClean="0">
                <a:solidFill>
                  <a:srgbClr val="095289"/>
                </a:solidFill>
              </a:rPr>
              <a:t>Сокол</a:t>
            </a:r>
            <a:endParaRPr lang="ru-RU" sz="1500" dirty="0">
              <a:solidFill>
                <a:srgbClr val="095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 rot="10800000">
            <a:off x="208731" y="5918204"/>
            <a:ext cx="7143800" cy="4286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9569" tIns="49785" rIns="99569" bIns="49785">
            <a:prstTxWarp prst="textArchUpPour">
              <a:avLst>
                <a:gd name="adj1" fmla="val 11131099"/>
                <a:gd name="adj2" fmla="val 92248"/>
              </a:avLst>
            </a:prstTxWarp>
            <a:sp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Преимущества  для участников образования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731" y="1631924"/>
            <a:ext cx="7143800" cy="4286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9569" tIns="49785" rIns="99569" bIns="49785">
            <a:prstTxWarp prst="textArchUpPour">
              <a:avLst>
                <a:gd name="adj1" fmla="val 11131099"/>
                <a:gd name="adj2" fmla="val 92248"/>
              </a:avLst>
            </a:prstTxWarp>
            <a:sp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Преимущества  для участников образования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434" y="209930"/>
            <a:ext cx="5985456" cy="842093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effectLst/>
              </a:rPr>
              <a:t>Модель сетевого взаимодействия</a:t>
            </a:r>
            <a:br>
              <a:rPr lang="ru-RU" sz="2200" dirty="0" smtClean="0">
                <a:solidFill>
                  <a:srgbClr val="C00000"/>
                </a:solidFill>
                <a:effectLst/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</a:rPr>
              <a:t>«Лицей- Университет-Предприятие»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0169" y="203164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169" y="1703363"/>
            <a:ext cx="1516405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6" name="Picture 27" descr="https://encrypted-tbn2.gstatic.com/images?q=tbn:ANd9GcRsozuTGq0TswCpi3-Ks70mHIfdrtFJ3xNRHT9LOY_RHYMGVVj1BNfXMaJBD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65" y="3703626"/>
            <a:ext cx="1071570" cy="11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08863" y="2774932"/>
            <a:ext cx="1500198" cy="5006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          обучение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780763" y="2774932"/>
            <a:ext cx="1685063" cy="5006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Практическое              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23375" y="5275262"/>
            <a:ext cx="2088014" cy="5006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Среднее общее образование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9127" y="3417874"/>
            <a:ext cx="124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ДОГОВОРЫ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4780763" y="3274998"/>
            <a:ext cx="1685063" cy="5006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ООО ОХК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Щекиноазот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208863" y="3274998"/>
            <a:ext cx="1500198" cy="5006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НИ РХТУ им. Д.И. Менделеева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923375" y="5775328"/>
            <a:ext cx="2088014" cy="5006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МБОУ «Лицей»                      г. Щекино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0800000">
            <a:off x="2780499" y="3274998"/>
            <a:ext cx="385219" cy="919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 rot="10800000">
            <a:off x="4280697" y="3274998"/>
            <a:ext cx="385219" cy="919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16200000">
            <a:off x="3776848" y="6493491"/>
            <a:ext cx="385219" cy="919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80169" y="3846502"/>
            <a:ext cx="2571768" cy="309315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системы  профессионального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подготовка квалифицированных рабочих кадров, востребованных реальным сектором экономики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повышение эффективности деятельности системы профессионального образования и  расходования средств бюджета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280301" y="7775592"/>
            <a:ext cx="5072098" cy="1461939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государства и общества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безработицы среди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конкурентоспособности трудовых ресурсов на рынке труда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улучшение предпринимательского и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инвестиционного климата в регион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8085" y="5132386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137953" y="4060816"/>
            <a:ext cx="2143140" cy="2631490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предприятий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кадров «под себя»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формирование кадрового потенциала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оптимизация затрат на поиск, </a:t>
            </a:r>
            <a:r>
              <a:rPr lang="en-US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подбор и адаптацию персонала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усиление притока </a:t>
            </a:r>
            <a:endParaRPr lang="en-US" sz="1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квалифицированных кадр</a:t>
            </a: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3704862">
            <a:off x="2053107" y="4519787"/>
            <a:ext cx="1596988" cy="1142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6865170">
            <a:off x="3864329" y="4540056"/>
            <a:ext cx="1596988" cy="1142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2423309" y="6989774"/>
            <a:ext cx="3357586" cy="746873"/>
          </a:xfrm>
          <a:prstGeom prst="rect">
            <a:avLst/>
          </a:prstGeom>
          <a:solidFill>
            <a:srgbClr val="F7D43F"/>
          </a:solidFill>
          <a:ln>
            <a:noFill/>
          </a:ln>
        </p:spPr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ВЫСОВОКВАЛИФИЦИРОВАННЫЕ КАДРЫ                                                                 ДЛЯ  ЩЕКИНСКОГО РАЙОНА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СЦ_Цифра\AppData\Local\Microsoft\Windows\Temporary Internet Files\Content.Word\him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5" y="2060552"/>
            <a:ext cx="685804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809" y="378352"/>
            <a:ext cx="6333217" cy="926301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3000" dirty="0">
                <a:effectLst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Подписание соглашения </a:t>
            </a:r>
            <a:br>
              <a:rPr lang="ru-RU" sz="2200" dirty="0" smtClean="0">
                <a:solidFill>
                  <a:srgbClr val="C00000"/>
                </a:solidFill>
                <a:effectLst/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</a:rPr>
              <a:t>о сотрудничестве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80169" y="5346700"/>
            <a:ext cx="7000924" cy="8356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9569" tIns="49785" rIns="99569" bIns="49785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 smtClean="0">
                <a:solidFill>
                  <a:srgbClr val="095289"/>
                </a:solidFill>
              </a:rPr>
              <a:t>    19 </a:t>
            </a:r>
            <a:r>
              <a:rPr lang="ru-RU" sz="1500" dirty="0">
                <a:solidFill>
                  <a:srgbClr val="095289"/>
                </a:solidFill>
              </a:rPr>
              <a:t>октября 2018 года было подписано </a:t>
            </a:r>
            <a:r>
              <a:rPr lang="ru-RU" sz="1500" dirty="0" smtClean="0">
                <a:solidFill>
                  <a:srgbClr val="095289"/>
                </a:solidFill>
              </a:rPr>
              <a:t>соглашение </a:t>
            </a:r>
            <a:r>
              <a:rPr lang="ru-RU" sz="1500" dirty="0">
                <a:solidFill>
                  <a:srgbClr val="095289"/>
                </a:solidFill>
              </a:rPr>
              <a:t>о сотрудничестве </a:t>
            </a:r>
            <a:r>
              <a:rPr lang="ru-RU" sz="1500" dirty="0" smtClean="0">
                <a:solidFill>
                  <a:srgbClr val="095289"/>
                </a:solidFill>
              </a:rPr>
              <a:t> между </a:t>
            </a:r>
            <a:r>
              <a:rPr lang="ru-RU" sz="1500" dirty="0">
                <a:solidFill>
                  <a:srgbClr val="095289"/>
                </a:solidFill>
              </a:rPr>
              <a:t>ОХК «Щекиноазот», администрацией МО </a:t>
            </a:r>
            <a:r>
              <a:rPr lang="ru-RU" sz="1500" dirty="0" err="1" smtClean="0">
                <a:solidFill>
                  <a:srgbClr val="095289"/>
                </a:solidFill>
              </a:rPr>
              <a:t>Щекинский</a:t>
            </a:r>
            <a:r>
              <a:rPr lang="ru-RU" sz="1500" dirty="0" smtClean="0">
                <a:solidFill>
                  <a:srgbClr val="095289"/>
                </a:solidFill>
              </a:rPr>
              <a:t> район, </a:t>
            </a:r>
            <a:r>
              <a:rPr lang="ru-RU" sz="1500" dirty="0" err="1">
                <a:solidFill>
                  <a:srgbClr val="095289"/>
                </a:solidFill>
              </a:rPr>
              <a:t>Новомосковским</a:t>
            </a:r>
            <a:r>
              <a:rPr lang="ru-RU" sz="1500" dirty="0">
                <a:solidFill>
                  <a:srgbClr val="095289"/>
                </a:solidFill>
              </a:rPr>
              <a:t> институтом РХТУ им. Д.И. Менделеева и </a:t>
            </a:r>
            <a:r>
              <a:rPr lang="ru-RU" sz="1500" dirty="0" smtClean="0">
                <a:solidFill>
                  <a:srgbClr val="095289"/>
                </a:solidFill>
              </a:rPr>
              <a:t>МБОУ «Лицей».</a:t>
            </a:r>
            <a:endParaRPr lang="ru-RU" sz="1500" dirty="0">
              <a:solidFill>
                <a:srgbClr val="09528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5" y="6722535"/>
            <a:ext cx="465752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6940745"/>
            <a:ext cx="313937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31" y="9061476"/>
            <a:ext cx="7143800" cy="1177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95289"/>
                </a:solidFill>
              </a:rPr>
              <a:t>   Предметом Соглашения </a:t>
            </a:r>
            <a:r>
              <a:rPr lang="ru-RU" sz="1400" dirty="0">
                <a:solidFill>
                  <a:srgbClr val="095289"/>
                </a:solidFill>
              </a:rPr>
              <a:t>является осуществление совместной деятельности, направленной на подготовку учащихся выпускных классов «Лицея» к поступлению в «Университет», а также целевую подготовку бакалавров для удовлетворения </a:t>
            </a:r>
            <a:r>
              <a:rPr lang="ru-RU" sz="1400" dirty="0" smtClean="0">
                <a:solidFill>
                  <a:srgbClr val="095289"/>
                </a:solidFill>
              </a:rPr>
              <a:t>потребности </a:t>
            </a:r>
            <a:r>
              <a:rPr lang="ru-RU" sz="1400" dirty="0">
                <a:solidFill>
                  <a:srgbClr val="095289"/>
                </a:solidFill>
              </a:rPr>
              <a:t>«Предприятия» в специалистах с высшим </a:t>
            </a:r>
            <a:r>
              <a:rPr lang="ru-RU" sz="1400" dirty="0" smtClean="0">
                <a:solidFill>
                  <a:srgbClr val="095289"/>
                </a:solidFill>
              </a:rPr>
              <a:t>образованием по схеме:  «</a:t>
            </a:r>
            <a:r>
              <a:rPr lang="ru-RU" sz="1400" dirty="0">
                <a:solidFill>
                  <a:srgbClr val="095289"/>
                </a:solidFill>
              </a:rPr>
              <a:t>Лицей-Университет-Предприятие».</a:t>
            </a:r>
          </a:p>
        </p:txBody>
      </p:sp>
      <p:pic>
        <p:nvPicPr>
          <p:cNvPr id="17" name="Рисунок 16" descr="C:\Users\СЦ_Цифра\AppData\Local\Microsoft\Windows\Temporary Internet Files\Content.Word\DSC_13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" y="6346832"/>
            <a:ext cx="3429024" cy="2528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СЦ_Цифра\AppData\Local\Microsoft\Windows\Temporary Internet Files\Content.Word\d22c96b542b7f87158b36fcc8090d29c - копия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69" y="6346832"/>
            <a:ext cx="3430800" cy="25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85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4023819" y="1740535"/>
            <a:ext cx="3329224" cy="5200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810" y="378352"/>
            <a:ext cx="5985456" cy="926301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3000" dirty="0">
                <a:effectLst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Соглашение о сотрудничестве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5" y="6722535"/>
            <a:ext cx="465752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6940745"/>
            <a:ext cx="313937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6"/>
          <a:stretch>
            <a:fillRect/>
          </a:stretch>
        </p:blipFill>
        <p:spPr>
          <a:xfrm>
            <a:off x="250613" y="2207230"/>
            <a:ext cx="4085524" cy="5749963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6"/>
          <a:stretch>
            <a:fillRect/>
          </a:stretch>
        </p:blipFill>
        <p:spPr>
          <a:xfrm>
            <a:off x="418641" y="2385453"/>
            <a:ext cx="4085524" cy="5749963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6"/>
          <a:stretch>
            <a:fillRect/>
          </a:stretch>
        </p:blipFill>
        <p:spPr>
          <a:xfrm>
            <a:off x="586669" y="2563677"/>
            <a:ext cx="4085524" cy="5749963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6"/>
          <a:stretch>
            <a:fillRect/>
          </a:stretch>
        </p:blipFill>
        <p:spPr>
          <a:xfrm>
            <a:off x="754697" y="2741899"/>
            <a:ext cx="4085524" cy="5749963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6"/>
          <a:stretch>
            <a:fillRect/>
          </a:stretch>
        </p:blipFill>
        <p:spPr>
          <a:xfrm>
            <a:off x="922725" y="2920123"/>
            <a:ext cx="4085524" cy="5749963"/>
          </a:xfrm>
          <a:prstGeom prst="rect">
            <a:avLst/>
          </a:prstGeom>
        </p:spPr>
      </p:pic>
      <p:pic>
        <p:nvPicPr>
          <p:cNvPr id="14" name="Picture 27" descr="https://encrypted-tbn2.gstatic.com/images?q=tbn:ANd9GcRsozuTGq0TswCpi3-Ks70mHIfdrtFJ3xNRHT9LOY_RHYMGVVj1BNfXMaJBD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137953" y="784703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810" y="378352"/>
            <a:ext cx="5985456" cy="926301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3000" dirty="0">
                <a:effectLst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Первый химический класс Лицея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08731" y="4918072"/>
            <a:ext cx="2714644" cy="53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9569" tIns="49785" rIns="99569" bIns="49785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rgbClr val="095289"/>
                </a:solidFill>
              </a:rPr>
              <a:t>Кузнецова Е.А., </a:t>
            </a:r>
          </a:p>
          <a:p>
            <a:pPr algn="ctr"/>
            <a:r>
              <a:rPr lang="ru-RU" sz="1500" dirty="0">
                <a:solidFill>
                  <a:srgbClr val="095289"/>
                </a:solidFill>
              </a:rPr>
              <a:t>у</a:t>
            </a:r>
            <a:r>
              <a:rPr lang="ru-RU" sz="1500" dirty="0" smtClean="0">
                <a:solidFill>
                  <a:srgbClr val="095289"/>
                </a:solidFill>
              </a:rPr>
              <a:t>читель химии МБОУ «Лицей»</a:t>
            </a:r>
            <a:endParaRPr lang="ru-RU" sz="1500" dirty="0">
              <a:solidFill>
                <a:srgbClr val="09528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4" y="6722535"/>
            <a:ext cx="465752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6940745"/>
            <a:ext cx="313937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31" y="8847162"/>
            <a:ext cx="7143800" cy="1023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95289"/>
                </a:solidFill>
              </a:rPr>
              <a:t>   Обучение </a:t>
            </a:r>
            <a:r>
              <a:rPr lang="ru-RU" sz="1500" dirty="0">
                <a:solidFill>
                  <a:srgbClr val="095289"/>
                </a:solidFill>
              </a:rPr>
              <a:t>в химическом классе предусматривает изучении химии на профильном уровне,  элективный курс по химии «Мир расчетных задач», работа над «Индивидуальным проектом», дополнительные часы на подготовку к ЕГЭ по профильному предмету.</a:t>
            </a:r>
          </a:p>
        </p:txBody>
      </p:sp>
      <p:pic>
        <p:nvPicPr>
          <p:cNvPr id="12" name="Рисунок 11" descr="C:\Users\СЦ_Цифра\AppData\Local\Microsoft\Windows\Temporary Internet Files\Content.Word\IMG_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" y="2131990"/>
            <a:ext cx="2597020" cy="264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СЦ_Цифра\AppData\Local\Microsoft\Windows\Temporary Internet Files\Content.Word\DSC_13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89" y="2131990"/>
            <a:ext cx="4124463" cy="331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СЦ_Цифра\Desktop\Фото на стенд\Фото 10 Б класс\Фото 10 Б класс\P_20190225_130552 - копия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" y="5775328"/>
            <a:ext cx="70009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3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СЦ_Цифра\AppData\Local\Microsoft\Windows\Temporary Internet Files\Content.Word\IMG_20190517_125019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5" y="6632584"/>
            <a:ext cx="3600000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СЦ_Цифра\Desktop\Фото на стенд\Фото 10 Б класс\Фото 10 Б класс\P_20190225_13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5" y="1346172"/>
            <a:ext cx="3600000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810" y="378352"/>
            <a:ext cx="5985456" cy="926301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3000" dirty="0">
                <a:effectLst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Мероприятия в рамках профориентации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3" y="7132650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F:\НОВОМОСКОВСК\P_20181123_1137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69" y="2846370"/>
            <a:ext cx="3600000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8731" y="9347228"/>
            <a:ext cx="7132528" cy="1023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    В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Лицее проводятся мероприятия по профориентации: классные часы, деловые игры, тематические вечера, научные конференции,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квесты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тематические викторины, тренинги, встречи с семейными трудовыми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династиями.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C:\Users\Таьяна Александровна\Desktop\почта\2019 год\апрель\15 апреля\неделя хими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t="15082" b="11741"/>
          <a:stretch/>
        </p:blipFill>
        <p:spPr bwMode="auto">
          <a:xfrm>
            <a:off x="3637755" y="3989378"/>
            <a:ext cx="3600000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 descr="C:\Users\СЦ_Цифра\AppData\Local\Microsoft\Windows\Temporary Internet Files\Content.Word\IMG_20190507_1321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" y="6061080"/>
            <a:ext cx="3600000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02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/>
          <p:nvPr/>
        </p:nvPicPr>
        <p:blipFill rotWithShape="1">
          <a:blip r:embed="rId2" cstate="print"/>
          <a:srcRect t="14286" r="2216" b="6782"/>
          <a:stretch/>
        </p:blipFill>
        <p:spPr bwMode="auto">
          <a:xfrm>
            <a:off x="1994681" y="1631924"/>
            <a:ext cx="478634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810" y="378352"/>
            <a:ext cx="5985456" cy="926301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3000" dirty="0">
                <a:effectLst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Экскурсии в </a:t>
            </a:r>
            <a:r>
              <a:rPr lang="ru-RU" sz="2200" dirty="0" err="1" smtClean="0">
                <a:solidFill>
                  <a:srgbClr val="C00000"/>
                </a:solidFill>
                <a:effectLst/>
              </a:rPr>
              <a:t>Новомосковский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 институт РХТУ им. Д.И. Менделеева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5" y="6722535"/>
            <a:ext cx="465752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6940745"/>
            <a:ext cx="313937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31" y="9061476"/>
            <a:ext cx="7215238" cy="12547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95289"/>
                </a:solidFill>
              </a:rPr>
              <a:t>   Лицеисты </a:t>
            </a:r>
            <a:r>
              <a:rPr lang="ru-RU" sz="1500" dirty="0">
                <a:solidFill>
                  <a:srgbClr val="095289"/>
                </a:solidFill>
              </a:rPr>
              <a:t>неоднократно посещали НИ </a:t>
            </a:r>
            <a:r>
              <a:rPr lang="ru-RU" sz="1500" dirty="0" smtClean="0">
                <a:solidFill>
                  <a:srgbClr val="095289"/>
                </a:solidFill>
              </a:rPr>
              <a:t>РГХТУ, работали </a:t>
            </a:r>
            <a:r>
              <a:rPr lang="ru-RU" sz="1500" dirty="0">
                <a:solidFill>
                  <a:srgbClr val="095289"/>
                </a:solidFill>
              </a:rPr>
              <a:t>в современных лабораториях института на новейшем </a:t>
            </a:r>
            <a:r>
              <a:rPr lang="ru-RU" sz="1500" dirty="0" smtClean="0">
                <a:solidFill>
                  <a:srgbClr val="095289"/>
                </a:solidFill>
              </a:rPr>
              <a:t>оборудовании, побывали в современном </a:t>
            </a:r>
            <a:r>
              <a:rPr lang="ru-RU" sz="1500" dirty="0">
                <a:solidFill>
                  <a:srgbClr val="095289"/>
                </a:solidFill>
              </a:rPr>
              <a:t>и </a:t>
            </a:r>
            <a:r>
              <a:rPr lang="ru-RU" sz="1500" dirty="0" smtClean="0">
                <a:solidFill>
                  <a:srgbClr val="095289"/>
                </a:solidFill>
              </a:rPr>
              <a:t>комфортабельном </a:t>
            </a:r>
            <a:r>
              <a:rPr lang="ru-RU" sz="1500" dirty="0">
                <a:solidFill>
                  <a:srgbClr val="095289"/>
                </a:solidFill>
              </a:rPr>
              <a:t>общежитие, </a:t>
            </a:r>
            <a:r>
              <a:rPr lang="ru-RU" sz="1500" dirty="0" smtClean="0">
                <a:solidFill>
                  <a:srgbClr val="095289"/>
                </a:solidFill>
              </a:rPr>
              <a:t>оборудованном специально </a:t>
            </a:r>
            <a:r>
              <a:rPr lang="ru-RU" sz="1500" dirty="0">
                <a:solidFill>
                  <a:srgbClr val="095289"/>
                </a:solidFill>
              </a:rPr>
              <a:t>для </a:t>
            </a:r>
            <a:r>
              <a:rPr lang="ru-RU" sz="1500" dirty="0" err="1">
                <a:solidFill>
                  <a:srgbClr val="095289"/>
                </a:solidFill>
              </a:rPr>
              <a:t>щекинских</a:t>
            </a:r>
            <a:r>
              <a:rPr lang="ru-RU" sz="1500" dirty="0">
                <a:solidFill>
                  <a:srgbClr val="095289"/>
                </a:solidFill>
              </a:rPr>
              <a:t> студентов силами компании ОХК «Щекиноазот», </a:t>
            </a:r>
            <a:r>
              <a:rPr lang="ru-RU" sz="1500" dirty="0" smtClean="0">
                <a:solidFill>
                  <a:srgbClr val="095289"/>
                </a:solidFill>
              </a:rPr>
              <a:t>приняли участие в праздновании </a:t>
            </a:r>
            <a:r>
              <a:rPr lang="ru-RU" sz="1500" dirty="0">
                <a:solidFill>
                  <a:srgbClr val="095289"/>
                </a:solidFill>
              </a:rPr>
              <a:t>«Дня </a:t>
            </a:r>
            <a:r>
              <a:rPr lang="ru-RU" sz="1500" dirty="0" smtClean="0">
                <a:solidFill>
                  <a:srgbClr val="095289"/>
                </a:solidFill>
              </a:rPr>
              <a:t>студентов» и «Дне </a:t>
            </a:r>
            <a:r>
              <a:rPr lang="ru-RU" sz="1500" dirty="0">
                <a:solidFill>
                  <a:srgbClr val="095289"/>
                </a:solidFill>
              </a:rPr>
              <a:t>здоровья».</a:t>
            </a:r>
          </a:p>
        </p:txBody>
      </p:sp>
      <p:pic>
        <p:nvPicPr>
          <p:cNvPr id="11" name="Рисунок 10" descr="F:\НОВОМОСКОВСК\P_20181123_1117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2069" y="4418006"/>
            <a:ext cx="3492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СЦ_Цифра\Desktop\13.08.2019\ФРОЛОВА\Материалы для конференции (1)\НОВОМОСКОВСК\P_20181123_1051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" y="4418006"/>
            <a:ext cx="3492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F:\НОВОМОСКОВСК\P_20181123_1111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2069" y="6775460"/>
            <a:ext cx="3492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СЦ_Цифра\AppData\Local\Microsoft\Windows\Temporary Internet Files\Content.Word\P_20190405_12022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" y="6775460"/>
            <a:ext cx="3492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731" y="2346304"/>
            <a:ext cx="1614409" cy="162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4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" y="1989114"/>
            <a:ext cx="3276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807" y="488916"/>
            <a:ext cx="5985456" cy="1327765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effectLst/>
              </a:rPr>
              <a:t>Экскурсии на предприятие                             ООО ОХК «Щекиноазот»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6940745"/>
            <a:ext cx="3139377" cy="1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31" y="9275790"/>
            <a:ext cx="7132528" cy="1169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89"/>
              </a:spcAft>
            </a:pPr>
            <a:r>
              <a:rPr lang="ru-RU" sz="1500" dirty="0" smtClean="0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   Лицеисты </a:t>
            </a:r>
            <a:r>
              <a:rPr lang="ru-RU" sz="1500" dirty="0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получили уникальную возможность побывать на ведущем предприятии химической промышленности, увидеть многочисленные цеха и производства: кислородный цех, цех серной кислоты, цех </a:t>
            </a:r>
            <a:r>
              <a:rPr lang="ru-RU" sz="1500" dirty="0" err="1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КИПиА</a:t>
            </a:r>
            <a:r>
              <a:rPr lang="ru-RU" sz="1500" dirty="0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, производство углекислоты, побывали на ЦПУ и познакомились с </a:t>
            </a:r>
            <a:r>
              <a:rPr lang="ru-RU" sz="1500" dirty="0" err="1" smtClean="0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пфрофессией</a:t>
            </a:r>
            <a:r>
              <a:rPr lang="ru-RU" sz="1500" dirty="0" smtClean="0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>
                <a:solidFill>
                  <a:srgbClr val="095289"/>
                </a:solidFill>
                <a:latin typeface="Times New Roman"/>
                <a:ea typeface="Calibri"/>
                <a:cs typeface="Times New Roman"/>
              </a:rPr>
              <a:t>аппаратчика.</a:t>
            </a:r>
            <a:endParaRPr lang="ru-RU" sz="1200" dirty="0">
              <a:solidFill>
                <a:srgbClr val="095289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C:\Users\СЦ_Цифра\Desktop\13.08.2019\ФРОЛОВА\Материалы для конференции (1)\Экскурсия на АЗОТ\kvest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7" y="1989114"/>
            <a:ext cx="3276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gazetahimik.ru/wp-content/uploads/2019/03/kvest6-275x177.jpg">
            <a:hlinkClick r:id="rId7"/>
          </p:cNvPr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1780367" y="4275130"/>
            <a:ext cx="4308863" cy="2610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://gazetahimik.ru/wp-content/uploads/2019/03/kvest9-275x183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23045" y="6989774"/>
            <a:ext cx="3276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4" descr="http://gazetahimik.ru/wp-content/uploads/2019/03/kvest7-275x183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507" y="6989774"/>
            <a:ext cx="32760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cache3.youla.io/files/images/orig/5b/7f/5b7fb760dbdf0f7d250ed47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0961" y="4703758"/>
            <a:ext cx="1051200" cy="1785950"/>
          </a:xfrm>
          <a:prstGeom prst="rect">
            <a:avLst/>
          </a:prstGeom>
          <a:noFill/>
        </p:spPr>
      </p:pic>
      <p:pic>
        <p:nvPicPr>
          <p:cNvPr id="7172" name="Picture 4" descr="http://gazetahimik.ru/wp-content/uploads/2018/06/stela.jpg"/>
          <p:cNvPicPr>
            <a:picLocks noChangeAspect="1" noChangeArrowheads="1"/>
          </p:cNvPicPr>
          <p:nvPr/>
        </p:nvPicPr>
        <p:blipFill>
          <a:blip r:embed="rId14"/>
          <a:srcRect l="28750" t="9375" r="48750"/>
          <a:stretch>
            <a:fillRect/>
          </a:stretch>
        </p:blipFill>
        <p:spPr bwMode="auto">
          <a:xfrm>
            <a:off x="565921" y="4346568"/>
            <a:ext cx="946923" cy="2542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gazetahimik.ru/wp-content/uploads/2019/03/kvest10-275x18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3377" y="1704800"/>
            <a:ext cx="3258443" cy="229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398" y="462560"/>
            <a:ext cx="5985456" cy="673674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effectLst/>
              </a:rPr>
              <a:t>Встреча за круглым столом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37" y="9388750"/>
            <a:ext cx="7132528" cy="631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89"/>
              </a:spcAft>
            </a:pPr>
            <a:r>
              <a:rPr lang="ru-RU" sz="1500" dirty="0">
                <a:solidFill>
                  <a:srgbClr val="0952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95289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500" dirty="0">
                <a:solidFill>
                  <a:srgbClr val="095289"/>
                </a:solidFill>
                <a:latin typeface="Times New Roman" pitchFamily="18" charset="0"/>
                <a:cs typeface="Times New Roman" pitchFamily="18" charset="0"/>
              </a:rPr>
              <a:t>рамках посещения ООО ОХК «Щекиноазот» состоялась встреча лицеистов с молодыми специалистами «Щекиноазот», с руководителями цехов и </a:t>
            </a:r>
            <a:r>
              <a:rPr lang="ru-RU" sz="1500" dirty="0" smtClean="0">
                <a:solidFill>
                  <a:srgbClr val="095289"/>
                </a:solidFill>
                <a:latin typeface="Times New Roman" pitchFamily="18" charset="0"/>
                <a:cs typeface="Times New Roman" pitchFamily="18" charset="0"/>
              </a:rPr>
              <a:t>подразделений.</a:t>
            </a:r>
            <a:endParaRPr lang="ru-RU" sz="1500" dirty="0">
              <a:solidFill>
                <a:srgbClr val="09528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7" name="Рисунок 16" descr="http://gazetahimik.ru/wp-content/uploads/2019/03/kvest11-275x183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9417" y="1706117"/>
            <a:ext cx="3199172" cy="229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Содержимое 4" descr="http://gazetahimik.ru/wp-content/uploads/2019/03/kvest1-275x184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8231" y="4123649"/>
            <a:ext cx="4174518" cy="256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http://gazetahimik.ru/wp-content/uploads/2019/03/kvest2-275x183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812" y="6870880"/>
            <a:ext cx="3161028" cy="229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http://gazetahimik.ru/wp-content/uploads/2019/03/kvest12-275x193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9259" y="6870880"/>
            <a:ext cx="3192533" cy="229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46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398" y="462560"/>
            <a:ext cx="5985456" cy="673674"/>
          </a:xfrm>
        </p:spPr>
        <p:txBody>
          <a:bodyPr/>
          <a:lstStyle/>
          <a:p>
            <a:pPr marL="199138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effectLst/>
              </a:rPr>
              <a:t>Вручение памятных подарков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740" y="125723"/>
            <a:ext cx="1607355" cy="178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2" y="5555729"/>
            <a:ext cx="1620361" cy="4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9" y="1706117"/>
            <a:ext cx="1587843" cy="269819"/>
          </a:xfrm>
          <a:prstGeom prst="rect">
            <a:avLst/>
          </a:prstGeom>
          <a:solidFill>
            <a:schemeClr val="bg1"/>
          </a:solidFill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   МБОУ  «Лицей»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064" y="9388751"/>
            <a:ext cx="7132528" cy="1023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95289"/>
                </a:solidFill>
                <a:latin typeface="Arial"/>
              </a:rPr>
              <a:t>   Директор </a:t>
            </a:r>
            <a:r>
              <a:rPr lang="ru-RU" sz="1500" dirty="0">
                <a:solidFill>
                  <a:srgbClr val="095289"/>
                </a:solidFill>
                <a:latin typeface="Arial"/>
              </a:rPr>
              <a:t>по управлению персоналом и социальному развитию </a:t>
            </a:r>
            <a:r>
              <a:rPr lang="ru-RU" sz="1500" dirty="0" smtClean="0">
                <a:solidFill>
                  <a:srgbClr val="095289"/>
                </a:solidFill>
                <a:latin typeface="Arial"/>
              </a:rPr>
              <a:t>                         ООО ОХК «Щекиноазот» </a:t>
            </a:r>
            <a:r>
              <a:rPr lang="ru-RU" sz="1500" dirty="0" err="1" smtClean="0">
                <a:solidFill>
                  <a:srgbClr val="095289"/>
                </a:solidFill>
                <a:latin typeface="Arial"/>
              </a:rPr>
              <a:t>Подчуфарова</a:t>
            </a:r>
            <a:r>
              <a:rPr lang="ru-RU" sz="15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1500" dirty="0" smtClean="0">
                <a:solidFill>
                  <a:srgbClr val="095289"/>
                </a:solidFill>
                <a:latin typeface="Arial"/>
              </a:rPr>
              <a:t>И.Е. </a:t>
            </a:r>
            <a:r>
              <a:rPr lang="ru-RU" sz="1500" dirty="0" smtClean="0">
                <a:solidFill>
                  <a:srgbClr val="095289"/>
                </a:solidFill>
              </a:rPr>
              <a:t>вручила учащимся лицея памятные </a:t>
            </a:r>
            <a:r>
              <a:rPr lang="ru-RU" sz="1500" dirty="0">
                <a:solidFill>
                  <a:srgbClr val="095289"/>
                </a:solidFill>
              </a:rPr>
              <a:t>призы и главный подарок - послание от президента компании «Щекиноазот» Бориса Александровича </a:t>
            </a:r>
            <a:r>
              <a:rPr lang="ru-RU" sz="1500" dirty="0" smtClean="0">
                <a:solidFill>
                  <a:srgbClr val="095289"/>
                </a:solidFill>
              </a:rPr>
              <a:t>Сокола.</a:t>
            </a:r>
            <a:endParaRPr lang="ru-RU" sz="1500" dirty="0">
              <a:solidFill>
                <a:srgbClr val="095289"/>
              </a:solidFill>
            </a:endParaRPr>
          </a:p>
        </p:txBody>
      </p:sp>
      <p:pic>
        <p:nvPicPr>
          <p:cNvPr id="13" name="Рисунок 12" descr="F:\Экскурсия на АЗОТ\kvest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21" y="2131990"/>
            <a:ext cx="4788000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s://png.pngtree.com/element_origin_min_pic/16/07/25/165795cc5f21cbf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95144" y="2560618"/>
            <a:ext cx="1714512" cy="2571768"/>
          </a:xfrm>
          <a:prstGeom prst="rect">
            <a:avLst/>
          </a:prstGeom>
          <a:noFill/>
        </p:spPr>
      </p:pic>
      <p:pic>
        <p:nvPicPr>
          <p:cNvPr id="14" name="Picture 2" descr="https://png.pngtree.com/element_origin_min_pic/16/07/25/165795cc5f21cbf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51607" y="6203956"/>
            <a:ext cx="1785950" cy="2560827"/>
          </a:xfrm>
          <a:prstGeom prst="rect">
            <a:avLst/>
          </a:prstGeom>
          <a:noFill/>
        </p:spPr>
      </p:pic>
      <p:pic>
        <p:nvPicPr>
          <p:cNvPr id="5130" name="Picture 10" descr="http://gazetahimik.ru/wp-content/uploads/2019/03/kvest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8995" y="5918204"/>
            <a:ext cx="503637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5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651</TotalTime>
  <Words>556</Words>
  <Application>Microsoft Office PowerPoint</Application>
  <PresentationFormat>Произвольный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Лицей-Университет-Предприятие</vt:lpstr>
      <vt:lpstr> Подписание соглашения  о сотрудничестве</vt:lpstr>
      <vt:lpstr> Соглашение о сотрудничестве</vt:lpstr>
      <vt:lpstr> Первый химический класс Лицея</vt:lpstr>
      <vt:lpstr> Мероприятия в рамках профориентации</vt:lpstr>
      <vt:lpstr> Экскурсии в Новомосковский институт РХТУ им. Д.И. Менделеева</vt:lpstr>
      <vt:lpstr>Экскурсии на предприятие                             ООО ОХК «Щекиноазот»</vt:lpstr>
      <vt:lpstr>Встреча за круглым столом</vt:lpstr>
      <vt:lpstr>Вручение памятных подарков</vt:lpstr>
      <vt:lpstr>Послание лицеистам от президента компании «Щекиноазот» Б. А. Сокола</vt:lpstr>
      <vt:lpstr>Модель сетевого взаимодействия «Лицей- Университет-Предприятие»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Лицей-Университет-Предприятие</dc:title>
  <dc:creator>СЦ_Цифра</dc:creator>
  <cp:lastModifiedBy>ROST</cp:lastModifiedBy>
  <cp:revision>88</cp:revision>
  <cp:lastPrinted>2019-08-19T06:31:00Z</cp:lastPrinted>
  <dcterms:created xsi:type="dcterms:W3CDTF">2019-08-16T08:36:28Z</dcterms:created>
  <dcterms:modified xsi:type="dcterms:W3CDTF">2020-10-08T13:29:59Z</dcterms:modified>
</cp:coreProperties>
</file>